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wmf" ContentType="image/x-wmf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22.wmf" ContentType="image/x-wmf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wmf" ContentType="image/x-wmf"/>
  <Override PartName="/ppt/media/image23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2920" cy="41040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2920" cy="270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8520" cy="253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2725560"/>
            <a:ext cx="683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491840"/>
            <a:ext cx="6838920" cy="10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3587760"/>
            <a:ext cx="6838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  <a:ea typeface="DejaVu Sans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 of September 2022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4240" cy="144000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70760" cy="469440"/>
            <a:chOff x="2608200" y="4532040"/>
            <a:chExt cx="1670760" cy="46944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4920" cy="469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696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4080" cy="506160"/>
            <a:chOff x="4532760" y="4513680"/>
            <a:chExt cx="2224080" cy="50616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6160" cy="506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284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540000" y="4582800"/>
            <a:ext cx="1762920" cy="36756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36000"/>
            <a:ext cx="2148840" cy="79020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8"/>
          <a:stretch/>
        </p:blipFill>
        <p:spPr>
          <a:xfrm>
            <a:off x="6926040" y="2160000"/>
            <a:ext cx="1893600" cy="12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oliennummernplatzhalter 1_3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6DF743D-E0B3-4C9B-9A86-330289BB763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1" name="Textplatzhalter 2_3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Going Further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oliennummernplatzhalter 1_4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E027F80-AC6A-48FA-8375-D1AC7557D50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3" name="Textplatzhalter 2_5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platzhalter 1"/>
          <p:cNvSpPr/>
          <p:nvPr/>
        </p:nvSpPr>
        <p:spPr>
          <a:xfrm>
            <a:off x="1224000" y="3116160"/>
            <a:ext cx="683892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Textplatzhalter 2"/>
          <p:cNvSpPr/>
          <p:nvPr/>
        </p:nvSpPr>
        <p:spPr>
          <a:xfrm>
            <a:off x="1224000" y="1890360"/>
            <a:ext cx="6838920" cy="10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Foliennummernplatzhalter 3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3251C71-C848-4AFC-ABEF-EACA8278079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liennummernplatzhalter 1_ 4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27B875A-B962-45ED-A8CF-49D6914354F3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1" name="Textplatzhalter 2_ 4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Invasion Community Ecology?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1013760" y="1371240"/>
            <a:ext cx="2797560" cy="23788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1"/>
          <p:cNvSpPr/>
          <p:nvPr/>
        </p:nvSpPr>
        <p:spPr>
          <a:xfrm rot="15000">
            <a:off x="540360" y="1015920"/>
            <a:ext cx="3708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" name="TextBox 2"/>
          <p:cNvSpPr/>
          <p:nvPr/>
        </p:nvSpPr>
        <p:spPr>
          <a:xfrm rot="15000">
            <a:off x="4859640" y="907920"/>
            <a:ext cx="37080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focuses</a:t>
            </a:r>
            <a:br>
              <a:rPr sz="1400"/>
            </a:b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on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multiple species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togetherbv</a:t>
            </a:r>
            <a:endParaRPr b="1" lang="en-US" sz="1400" spc="-1" strike="noStrike">
              <a:latin typeface="Arial"/>
            </a:endParaRPr>
          </a:p>
        </p:txBody>
      </p:sp>
      <p:sp>
        <p:nvSpPr>
          <p:cNvPr id="135" name="TextBox 3"/>
          <p:cNvSpPr/>
          <p:nvPr/>
        </p:nvSpPr>
        <p:spPr>
          <a:xfrm rot="15000">
            <a:off x="540360" y="3859920"/>
            <a:ext cx="3708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D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í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az et al. 2016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rcRect l="0" t="0" r="46454" b="0"/>
          <a:stretch/>
        </p:blipFill>
        <p:spPr>
          <a:xfrm>
            <a:off x="5247360" y="1628640"/>
            <a:ext cx="2852640" cy="1899360"/>
          </a:xfrm>
          <a:prstGeom prst="rect">
            <a:avLst/>
          </a:prstGeom>
          <a:ln w="0">
            <a:noFill/>
          </a:ln>
        </p:spPr>
      </p:pic>
      <p:sp>
        <p:nvSpPr>
          <p:cNvPr id="137" name="TextBox 4"/>
          <p:cNvSpPr/>
          <p:nvPr/>
        </p:nvSpPr>
        <p:spPr>
          <a:xfrm rot="15000">
            <a:off x="4860360" y="3859920"/>
            <a:ext cx="3708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</a:rPr>
              <a:t>Gallien &amp; Carboni 2016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38" name="TextBox 5"/>
          <p:cNvSpPr/>
          <p:nvPr/>
        </p:nvSpPr>
        <p:spPr>
          <a:xfrm rot="15000">
            <a:off x="792000" y="4394160"/>
            <a:ext cx="7848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Study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assembly processes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of alien species using functional traits</a:t>
            </a:r>
            <a:endParaRPr b="0" lang="en-US" sz="14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liennummernplatzhalter 1_ 1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E848BFC-F906-42A3-AD16-6D014201D51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0" name="Textplatzhalter 2_ 1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The problem...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TextBox 9"/>
          <p:cNvSpPr/>
          <p:nvPr/>
        </p:nvSpPr>
        <p:spPr>
          <a:xfrm rot="15000">
            <a:off x="539640" y="1250280"/>
            <a:ext cx="52210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Wanted to study the “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Biotic Resistance Hypothesis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” globally in the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Tropics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with a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lens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583560" y="4068000"/>
            <a:ext cx="7977240" cy="53964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100000">
                <a:srgbClr val="ffdd4e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43" name="Group 4"/>
          <p:cNvGrpSpPr/>
          <p:nvPr/>
        </p:nvGrpSpPr>
        <p:grpSpPr>
          <a:xfrm>
            <a:off x="6012000" y="376560"/>
            <a:ext cx="2459160" cy="1963440"/>
            <a:chOff x="6012000" y="376560"/>
            <a:chExt cx="2459160" cy="1963440"/>
          </a:xfrm>
        </p:grpSpPr>
        <p:sp>
          <p:nvSpPr>
            <p:cNvPr id="144" name="CustomShape 5_ 1"/>
            <p:cNvSpPr/>
            <p:nvPr/>
          </p:nvSpPr>
          <p:spPr>
            <a:xfrm>
              <a:off x="6012000" y="376560"/>
              <a:ext cx="2459160" cy="2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2880" bIns="18288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Functional Position of Aliens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145" name="Picture 7_ 1" descr=""/>
            <p:cNvPicPr/>
            <p:nvPr/>
          </p:nvPicPr>
          <p:blipFill>
            <a:blip r:embed="rId1"/>
            <a:stretch/>
          </p:blipFill>
          <p:spPr>
            <a:xfrm>
              <a:off x="6302520" y="688680"/>
              <a:ext cx="2121480" cy="1651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6" name="TextBox 6"/>
          <p:cNvSpPr/>
          <p:nvPr/>
        </p:nvSpPr>
        <p:spPr>
          <a:xfrm rot="15000">
            <a:off x="3167640" y="2786040"/>
            <a:ext cx="39981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Huge gaps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in trait data for alien species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600480" y="2088000"/>
            <a:ext cx="2333880" cy="15566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7"/>
          <p:cNvSpPr/>
          <p:nvPr/>
        </p:nvSpPr>
        <p:spPr>
          <a:xfrm rot="15000">
            <a:off x="687600" y="3568680"/>
            <a:ext cx="2159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Cornwell et al. 2019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oliennummernplatzhalter 1_0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B1ED412-4F53-48F7-8659-35522B6B4E8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0" name="Textplatzhalter 2_2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Plant Species Lists and Global Traits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51" name=""/>
          <p:cNvGrpSpPr/>
          <p:nvPr/>
        </p:nvGrpSpPr>
        <p:grpSpPr>
          <a:xfrm>
            <a:off x="874800" y="1476000"/>
            <a:ext cx="2148840" cy="1315800"/>
            <a:chOff x="874800" y="1476000"/>
            <a:chExt cx="2148840" cy="1315800"/>
          </a:xfrm>
        </p:grpSpPr>
        <p:sp>
          <p:nvSpPr>
            <p:cNvPr id="152" name=""/>
            <p:cNvSpPr/>
            <p:nvPr/>
          </p:nvSpPr>
          <p:spPr>
            <a:xfrm>
              <a:off x="941400" y="1476000"/>
              <a:ext cx="201528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Alien status</a:t>
              </a:r>
              <a:br>
                <a:rPr sz="18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and distribution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53" name="" descr=""/>
            <p:cNvPicPr/>
            <p:nvPr/>
          </p:nvPicPr>
          <p:blipFill>
            <a:blip r:embed="rId1"/>
            <a:stretch/>
          </p:blipFill>
          <p:spPr>
            <a:xfrm>
              <a:off x="874800" y="2001600"/>
              <a:ext cx="2148840" cy="790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4" name=""/>
          <p:cNvGrpSpPr/>
          <p:nvPr/>
        </p:nvGrpSpPr>
        <p:grpSpPr>
          <a:xfrm>
            <a:off x="5215320" y="1022760"/>
            <a:ext cx="3032640" cy="2032200"/>
            <a:chOff x="5215320" y="1022760"/>
            <a:chExt cx="3032640" cy="2032200"/>
          </a:xfrm>
        </p:grpSpPr>
        <p:grpSp>
          <p:nvGrpSpPr>
            <p:cNvPr id="155" name=""/>
            <p:cNvGrpSpPr/>
            <p:nvPr/>
          </p:nvGrpSpPr>
          <p:grpSpPr>
            <a:xfrm>
              <a:off x="5215320" y="1368000"/>
              <a:ext cx="3032640" cy="1686960"/>
              <a:chOff x="5215320" y="1368000"/>
              <a:chExt cx="3032640" cy="1686960"/>
            </a:xfrm>
          </p:grpSpPr>
          <p:pic>
            <p:nvPicPr>
              <p:cNvPr id="156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601000"/>
                <a:ext cx="1274760" cy="453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7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5359320" y="1368000"/>
                <a:ext cx="838440" cy="971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8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984360" y="1606680"/>
                <a:ext cx="1260000" cy="493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512800"/>
                <a:ext cx="1126440" cy="4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60" name=""/>
            <p:cNvSpPr/>
            <p:nvPr/>
          </p:nvSpPr>
          <p:spPr>
            <a:xfrm>
              <a:off x="5816520" y="1022760"/>
              <a:ext cx="2051280" cy="36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(Open) Trait 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61" name=""/>
          <p:cNvSpPr/>
          <p:nvPr/>
        </p:nvSpPr>
        <p:spPr>
          <a:xfrm>
            <a:off x="3618000" y="2000880"/>
            <a:ext cx="863280" cy="287280"/>
          </a:xfrm>
          <a:custGeom>
            <a:avLst/>
            <a:gdLst>
              <a:gd name="textAreaLeft" fmla="*/ 0 w 863280"/>
              <a:gd name="textAreaRight" fmla="*/ 864000 w 863280"/>
              <a:gd name="textAreaTop" fmla="*/ 0 h 287280"/>
              <a:gd name="textAreaBottom" fmla="*/ 288000 h 287280"/>
            </a:gdLst>
            <a:ahLst/>
            <a:rect l="textAreaLeft" t="textAreaTop" r="textAreaRight" b="textAreaBottom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1224360" y="4028400"/>
            <a:ext cx="669528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16 538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species from GloNAF</a:t>
            </a:r>
            <a:br>
              <a:rPr sz="1800"/>
            </a:b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→ 15 490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with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at least one trait (consolidated data)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1323000" y="3296880"/>
            <a:ext cx="649728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Taxonomic Harmonization (Grenié et al. 2022)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+ Trait Harmonization + Trait Categorization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oliennummernplatzhalter 1_ 2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53B83C9-D9F3-4680-93C5-0EB344FA09C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5" name="Textplatzhalter 2_ 2"/>
          <p:cNvSpPr/>
          <p:nvPr/>
        </p:nvSpPr>
        <p:spPr>
          <a:xfrm>
            <a:off x="539640" y="376200"/>
            <a:ext cx="82443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Trait Combinations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2142000" y="863640"/>
            <a:ext cx="48596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15,459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x Traits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2,215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matrix is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big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1370880" y="1423080"/>
            <a:ext cx="64015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Reduce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complexity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→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 combinations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470880" y="2062080"/>
            <a:ext cx="25167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Leaf-Height-Seed Mass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Westoby et al. 1999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3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3620880" y="2062080"/>
            <a:ext cx="22287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Aboveground Traits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Díaz et al. 2016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6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6482880" y="2081520"/>
            <a:ext cx="215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Root Traits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Bergmann et al. 2020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4 traits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3708000" y="2849760"/>
            <a:ext cx="1982880" cy="1685880"/>
          </a:xfrm>
          <a:prstGeom prst="rect">
            <a:avLst/>
          </a:prstGeom>
          <a:ln w="0">
            <a:noFill/>
          </a:ln>
        </p:spPr>
      </p:pic>
      <p:grpSp>
        <p:nvGrpSpPr>
          <p:cNvPr id="172" name=""/>
          <p:cNvGrpSpPr/>
          <p:nvPr/>
        </p:nvGrpSpPr>
        <p:grpSpPr>
          <a:xfrm>
            <a:off x="601920" y="2864160"/>
            <a:ext cx="2405160" cy="1779480"/>
            <a:chOff x="601920" y="2864160"/>
            <a:chExt cx="2405160" cy="1779480"/>
          </a:xfrm>
        </p:grpSpPr>
        <p:sp>
          <p:nvSpPr>
            <p:cNvPr id="173" name=""/>
            <p:cNvSpPr/>
            <p:nvPr/>
          </p:nvSpPr>
          <p:spPr>
            <a:xfrm flipV="1">
              <a:off x="1620000" y="3276000"/>
              <a:ext cx="360" cy="720000"/>
            </a:xfrm>
            <a:prstGeom prst="line">
              <a:avLst/>
            </a:prstGeom>
            <a:ln w="38160">
              <a:solidFill>
                <a:srgbClr val="76a4d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"/>
            <p:cNvSpPr/>
            <p:nvPr/>
          </p:nvSpPr>
          <p:spPr>
            <a:xfrm>
              <a:off x="1620000" y="3996000"/>
              <a:ext cx="720000" cy="360"/>
            </a:xfrm>
            <a:prstGeom prst="line">
              <a:avLst/>
            </a:prstGeom>
            <a:ln w="38160">
              <a:solidFill>
                <a:srgbClr val="d4ea6b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"/>
            <p:cNvSpPr/>
            <p:nvPr/>
          </p:nvSpPr>
          <p:spPr>
            <a:xfrm flipH="1">
              <a:off x="1217160" y="3996000"/>
              <a:ext cx="402840" cy="402840"/>
            </a:xfrm>
            <a:prstGeom prst="line">
              <a:avLst/>
            </a:prstGeom>
            <a:ln w="38160">
              <a:solidFill>
                <a:srgbClr val="ffdd4e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"/>
            <p:cNvSpPr/>
            <p:nvPr/>
          </p:nvSpPr>
          <p:spPr>
            <a:xfrm>
              <a:off x="2218320" y="3853080"/>
              <a:ext cx="788760" cy="322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Height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7" name=""/>
            <p:cNvSpPr/>
            <p:nvPr/>
          </p:nvSpPr>
          <p:spPr>
            <a:xfrm>
              <a:off x="1154880" y="2864160"/>
              <a:ext cx="932760" cy="35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Specific</a:t>
              </a:r>
              <a:br>
                <a:rPr sz="12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Leaf Area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8" name=""/>
            <p:cNvSpPr/>
            <p:nvPr/>
          </p:nvSpPr>
          <p:spPr>
            <a:xfrm>
              <a:off x="601920" y="4177080"/>
              <a:ext cx="788760" cy="46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Seed Mass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79" name=""/>
          <p:cNvGrpSpPr/>
          <p:nvPr/>
        </p:nvGrpSpPr>
        <p:grpSpPr>
          <a:xfrm>
            <a:off x="6424560" y="2925000"/>
            <a:ext cx="2395080" cy="1428480"/>
            <a:chOff x="6424560" y="2925000"/>
            <a:chExt cx="2395080" cy="1428480"/>
          </a:xfrm>
        </p:grpSpPr>
        <p:pic>
          <p:nvPicPr>
            <p:cNvPr id="180" name="" descr=""/>
            <p:cNvPicPr/>
            <p:nvPr/>
          </p:nvPicPr>
          <p:blipFill>
            <a:blip r:embed="rId2"/>
            <a:stretch/>
          </p:blipFill>
          <p:spPr>
            <a:xfrm>
              <a:off x="6449760" y="2925000"/>
              <a:ext cx="2369880" cy="142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"/>
            <p:cNvSpPr/>
            <p:nvPr/>
          </p:nvSpPr>
          <p:spPr>
            <a:xfrm>
              <a:off x="6424560" y="2961000"/>
              <a:ext cx="811080" cy="35928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592000" y="720000"/>
            <a:ext cx="3959640" cy="421632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3056040" y="1080000"/>
            <a:ext cx="3547800" cy="3555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Foliennummernplatzhalter 1_5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EA4C6CC-17AF-4CBD-AB2A-5FA189791DE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5" name="Textplatzhalter 2_6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Global Trait 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3060000" y="720000"/>
            <a:ext cx="3547800" cy="35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 rot="5400000">
            <a:off x="1051560" y="2620080"/>
            <a:ext cx="3547800" cy="467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 rot="10800000">
            <a:off x="3056400" y="4628520"/>
            <a:ext cx="3547800" cy="467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3816000" y="1800000"/>
            <a:ext cx="21596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98%</a:t>
            </a: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 of trait matrix is </a:t>
            </a: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empty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3492000" y="1338840"/>
            <a:ext cx="269964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1 pixel = 1 trait x 1 species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oliennummernplatzhalter 1_7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B23DE88-074E-4271-8D2C-D92BF3C66FF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6480000" y="612000"/>
            <a:ext cx="2699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20 most measured traits are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mostly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categorical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6480000" y="1558080"/>
            <a:ext cx="2699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 traits measured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for &lt;50%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6480000" y="2504160"/>
            <a:ext cx="269928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Plant height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is the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first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~70%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6480000" y="3636720"/>
            <a:ext cx="269928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Seed mass 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is the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second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~50% of species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95480" y="205560"/>
            <a:ext cx="6320160" cy="486576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1944000" y="626760"/>
            <a:ext cx="4535640" cy="407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>
            <a:off x="195480" y="720000"/>
            <a:ext cx="1748160" cy="395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1800000" y="4680000"/>
            <a:ext cx="4679640" cy="39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>
            <a:off x="1800000" y="484200"/>
            <a:ext cx="4679640" cy="142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liennummernplatzhalter 1_8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6EDBABA-790F-4B7D-BA77-E3767E1E1D8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2" name="Textplatzhalter 2_8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have global gaps in trait combinations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162800" y="844920"/>
            <a:ext cx="6818400" cy="365472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1080000" y="1319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>
            <a:off x="4500000" y="1319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4500000" y="2867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1080000" y="2867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oliennummernplatzhalter 1_ 3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7A632E1-3A6A-4AF6-B79C-CC6F660B8FC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9" name="Textplatzhalter 2_ 3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2022-09-09T14:58:05Z</dcterms:modified>
  <cp:revision>49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